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0D06EB-3CAA-4F19-AC5D-91D80793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4A5005-3D63-4DF5-BA4A-14C99EF44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EA1063-738A-4752-B6BB-470D3F44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8936E9-1A00-4027-87C8-8909DADE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15097C-510A-40F2-B442-C0A8C1D3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11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1307B-281B-4428-9614-7A69F97F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592051-55A9-4651-B680-60B52D0C2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5382DE-F663-42DB-86DB-4EAAAE29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86197F-1A0D-4CDC-9D62-73843931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9A557B-F12E-4193-BF07-C71D50F9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70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7378BD5-1478-4D3F-B12B-8AAD68905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BB1FAC-85AF-456D-B1CE-E3A289559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9C9157-EB03-4949-A2A2-31246A07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BF83BB-83E2-49E6-9A23-2483EDF5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6731F3-EFCC-4FA1-A0A3-A35D6B56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25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62596-CA7B-45C2-BFB0-E0951DE2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400AE8-3241-470A-9428-192E10E5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554E1-21BD-4B0E-91D5-21EFD137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E745AE-AB20-417A-BBB9-B849BB81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39C846-72DC-47D1-BC8B-59559456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76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CA19E-5600-485D-A905-4C358FC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07025C-24CE-4BA2-A2C6-2D1AF303F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FDE62-BCC2-4896-A3F9-A45CE1A23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6CB0AF-704A-4354-B792-F313E4BF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046066-17C6-4CA4-A0E3-ADE3BBA0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11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378F5D-69AA-43D8-8F27-D5D882EC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B36D-57C7-4FD7-9F65-93F4B6919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B1D73B-C398-483C-8F91-4E06E26DA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C1EAF3-02C5-4D09-A079-63A497DB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14A237-9626-4D75-92A7-6D0C53AB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D41DD3-1E9F-4BF5-B1DF-82D67E25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30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F852A-ED43-4F64-A5A2-DDC23EF3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770BF6-9E47-4D69-9E9C-D91D97F30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A62AC-296A-4F2A-9AE2-2600AB580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8C8B0F-DBA9-4424-AB25-F06303666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01413B2-8621-442E-BA0A-FB13EE6FC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B078C0-939B-417F-BFAB-D9328EC1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B5A2D4-280D-45FB-AEBB-E770CBAB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C0D754-27D8-4077-B9EA-55AF4665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12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159EFD-686A-4885-8861-0FA5AF4D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379212-4018-42C9-BD26-CA8533E4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79D5AF0-8D07-40D6-B02F-29C67CEB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C932CD-3259-441D-9636-37E04F3B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17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B4593E-A987-45F8-A1B8-9A33F7BA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154C3F3-2C35-4F28-9AE5-142B2739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D8E64C-246B-4319-9BE0-D55F4A35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54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461729-67F2-48B4-A741-008C8AC6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37D7E6-D0AC-48EF-A659-8A10C2A45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27896D-FECF-4B8E-8250-1093C41ED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6D7C91-3247-4FD5-ACE5-BFEBC4D1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9F3BB0-6407-4ED9-B12F-FF0931BB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0872E9-DCDF-4B62-959C-70776DEA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648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1578A-9440-4D02-A781-60AE9DBF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7A0BE-A68B-4BAF-8333-B320BA457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1B171B-38C9-4F4E-95A7-659A15BBD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7E02E1-092F-4A80-A74C-B5768854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D71FC7-EC9A-4482-8819-61670AEA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EC4E37-3CB8-49FE-BB97-E49830FA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98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3DA47C-2CFD-4D14-B9B0-33614AC55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7A2132-B6C5-472E-8ED9-9D5C4BDD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68E314-FE02-4D6F-BB87-61309220A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F882D-D68B-4211-A40C-8AF0995D4CBD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0E20CE-F156-4E4B-8403-AFE58292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4E76FE-BDD1-4F10-B6B9-41568C0DA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B854F-DD45-4CA8-808E-D9DBE2C876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16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344C3E2-8427-4266-8AED-D4262E76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50" y="1193800"/>
            <a:ext cx="6803478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A5820-E3F9-4A35-BC8C-E981CC03E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889" y="-1193800"/>
            <a:ext cx="9144000" cy="2387600"/>
          </a:xfrm>
        </p:spPr>
        <p:txBody>
          <a:bodyPr>
            <a:normAutofit/>
          </a:bodyPr>
          <a:lstStyle/>
          <a:p>
            <a:r>
              <a:rPr lang="ru-RU" sz="8000" dirty="0">
                <a:latin typeface="Bahnschrift Condensed" panose="020B0502040204020203" pitchFamily="34" charset="0"/>
              </a:rPr>
              <a:t>Эволюция видеокарт</a:t>
            </a:r>
            <a:r>
              <a:rPr lang="en-US" sz="8000" dirty="0">
                <a:latin typeface="Bahnschrift Condensed" panose="020B0502040204020203" pitchFamily="34" charset="0"/>
              </a:rPr>
              <a:t>:</a:t>
            </a:r>
            <a:endParaRPr lang="ru-RU" sz="8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498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5180C-2897-41C3-B056-6641AF14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latin typeface="Bahnschrift Condensed" panose="020B0502040204020203" pitchFamily="34" charset="0"/>
              </a:rPr>
              <a:t>Как выбрать видеокарту</a:t>
            </a:r>
            <a:r>
              <a:rPr lang="en-US" sz="6000" b="1" dirty="0">
                <a:latin typeface="Bahnschrift Condensed" panose="020B0502040204020203" pitchFamily="34" charset="0"/>
              </a:rPr>
              <a:t>: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514EC-8A0E-4F9F-8B31-0B4F24909777}"/>
              </a:ext>
            </a:extLst>
          </p:cNvPr>
          <p:cNvSpPr txBox="1"/>
          <p:nvPr/>
        </p:nvSpPr>
        <p:spPr>
          <a:xfrm>
            <a:off x="3939571" y="863600"/>
            <a:ext cx="37032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dirty="0">
                <a:latin typeface="Bahnschrift Condensed" panose="020B0502040204020203" pitchFamily="34" charset="0"/>
              </a:rPr>
              <a:t>Для геймеров</a:t>
            </a:r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9BF038EC-08E8-48D3-8943-56A3F5A45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303463"/>
            <a:ext cx="55118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icture background">
            <a:extLst>
              <a:ext uri="{FF2B5EF4-FFF2-40B4-BE49-F238E27FC236}">
                <a16:creationId xmlns:a16="http://schemas.microsoft.com/office/drawing/2014/main" id="{4F78B886-1444-4616-9505-1BD49346C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2303463"/>
            <a:ext cx="5511801" cy="369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3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A6A39-B9ED-47A6-8895-76FC8D3E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00" y="196119"/>
            <a:ext cx="95758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Bahnschrift Condensed" panose="020B0502040204020203" pitchFamily="34" charset="0"/>
              </a:rPr>
              <a:t>Что такое видеокарта</a:t>
            </a:r>
            <a:r>
              <a:rPr lang="en-US" sz="6000" dirty="0">
                <a:latin typeface="Bahnschrift Condensed" panose="020B0502040204020203" pitchFamily="34" charset="0"/>
              </a:rPr>
              <a:t>?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13BD6A8E-184E-40B7-8643-CF12B339C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5642" r="4500" b="7897"/>
          <a:stretch/>
        </p:blipFill>
        <p:spPr bwMode="auto">
          <a:xfrm>
            <a:off x="2616200" y="1821540"/>
            <a:ext cx="5744464" cy="41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6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5C1E-A141-4AD0-A722-0ED8D30A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868" y="0"/>
            <a:ext cx="11451336" cy="1292987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Condensed" panose="020B0502040204020203" pitchFamily="34" charset="0"/>
              </a:rPr>
              <a:t>Типы видеокарт</a:t>
            </a:r>
            <a:r>
              <a:rPr lang="en-US" sz="6000" b="1" dirty="0">
                <a:latin typeface="Bahnschrift Condensed" panose="020B0502040204020203" pitchFamily="34" charset="0"/>
              </a:rPr>
              <a:t>: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870B1554-E4AC-46A5-A3B1-0F977AF6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4"/>
          <a:stretch/>
        </p:blipFill>
        <p:spPr bwMode="auto">
          <a:xfrm>
            <a:off x="1066800" y="1485900"/>
            <a:ext cx="96901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59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23CC5-D894-44BC-8018-6DEC9F3A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39724"/>
            <a:ext cx="11734800" cy="1133475"/>
          </a:xfrm>
        </p:spPr>
        <p:txBody>
          <a:bodyPr>
            <a:normAutofit fontScale="90000"/>
          </a:bodyPr>
          <a:lstStyle/>
          <a:p>
            <a:r>
              <a:rPr lang="ru-RU" sz="6000" b="1" dirty="0">
                <a:latin typeface="Bahnschrift Condensed" panose="020B0502040204020203" pitchFamily="34" charset="0"/>
              </a:rPr>
              <a:t>Ключевые компоненты современной видеокарты</a:t>
            </a:r>
            <a:r>
              <a:rPr lang="en-US" sz="6000" b="1" dirty="0">
                <a:latin typeface="Bahnschrift Condensed" panose="020B0502040204020203" pitchFamily="34" charset="0"/>
              </a:rPr>
              <a:t>:</a:t>
            </a:r>
            <a:br>
              <a:rPr lang="ru-RU" dirty="0"/>
            </a:br>
            <a:endParaRPr lang="ru-RU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6F11E59-E766-4D0E-AEA0-DB4AA7CD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41500"/>
            <a:ext cx="5842794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5605B976-1537-48BC-8F25-0E8424FEA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18" y="1473199"/>
            <a:ext cx="4460875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8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0BF07-1A19-4457-AD0E-D4374E98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324" y="3397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Bahnschrift Condensed" panose="020B0502040204020203" pitchFamily="34" charset="0"/>
              </a:rPr>
              <a:t>Как работает видеокарта</a:t>
            </a:r>
            <a:r>
              <a:rPr lang="en-US" sz="6000" dirty="0">
                <a:latin typeface="Bahnschrift Condensed" panose="020B0502040204020203" pitchFamily="34" charset="0"/>
              </a:rPr>
              <a:t>: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67208CB4-BC20-4A06-A03B-A5E890D2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4" y="2032000"/>
            <a:ext cx="7346707" cy="37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61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3E18F-E4BC-4B56-9227-63BE6C7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25425"/>
            <a:ext cx="11671300" cy="1247775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Condensed" panose="020B0502040204020203" pitchFamily="34" charset="0"/>
              </a:rPr>
              <a:t>Исторические этапы эволюции видеокарт</a:t>
            </a:r>
            <a:r>
              <a:rPr lang="en-US" sz="6000" b="1" dirty="0">
                <a:latin typeface="Bahnschrift Condensed" panose="020B0502040204020203" pitchFamily="34" charset="0"/>
              </a:rPr>
              <a:t>: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6FC72827-FFA4-452D-8C10-EB95B03EB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5"/>
          <a:stretch/>
        </p:blipFill>
        <p:spPr bwMode="auto">
          <a:xfrm>
            <a:off x="0" y="1571625"/>
            <a:ext cx="12192000" cy="507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7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7CCEF1C5-41EB-4179-B5A8-50B2C4BA7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2"/>
          <a:stretch/>
        </p:blipFill>
        <p:spPr bwMode="auto">
          <a:xfrm>
            <a:off x="0" y="1703388"/>
            <a:ext cx="3708399" cy="22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C0F41-1A42-4F69-88FE-E9E44A6E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5"/>
            <a:ext cx="12192000" cy="765175"/>
          </a:xfrm>
        </p:spPr>
        <p:txBody>
          <a:bodyPr>
            <a:noAutofit/>
          </a:bodyPr>
          <a:lstStyle/>
          <a:p>
            <a:pPr algn="ctr"/>
            <a:r>
              <a:rPr lang="ru-RU" sz="6000" b="1" dirty="0">
                <a:latin typeface="Bahnschrift Condensed" panose="020B0502040204020203" pitchFamily="34" charset="0"/>
              </a:rPr>
              <a:t>Современный ландшафт и сравнение производителей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58E1EB4-246E-40DF-A32B-500C999D1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929071"/>
              </p:ext>
            </p:extLst>
          </p:nvPr>
        </p:nvGraphicFramePr>
        <p:xfrm>
          <a:off x="2889758" y="1703388"/>
          <a:ext cx="6698742" cy="480536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39235">
                  <a:extLst>
                    <a:ext uri="{9D8B030D-6E8A-4147-A177-3AD203B41FA5}">
                      <a16:colId xmlns:a16="http://schemas.microsoft.com/office/drawing/2014/main" val="2720801542"/>
                    </a:ext>
                  </a:extLst>
                </a:gridCol>
                <a:gridCol w="3241998">
                  <a:extLst>
                    <a:ext uri="{9D8B030D-6E8A-4147-A177-3AD203B41FA5}">
                      <a16:colId xmlns:a16="http://schemas.microsoft.com/office/drawing/2014/main" val="352540589"/>
                    </a:ext>
                  </a:extLst>
                </a:gridCol>
                <a:gridCol w="2517509">
                  <a:extLst>
                    <a:ext uri="{9D8B030D-6E8A-4147-A177-3AD203B41FA5}">
                      <a16:colId xmlns:a16="http://schemas.microsoft.com/office/drawing/2014/main" val="4203658734"/>
                    </a:ext>
                  </a:extLst>
                </a:gridCol>
              </a:tblGrid>
              <a:tr h="4663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Критерий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NVIDIA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AMD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extLst>
                  <a:ext uri="{0D108BD9-81ED-4DB2-BD59-A6C34878D82A}">
                    <a16:rowId xmlns:a16="http://schemas.microsoft.com/office/drawing/2014/main" val="1210055410"/>
                  </a:ext>
                </a:extLst>
              </a:tr>
              <a:tr h="831308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Архитектура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Монолитные чипы, акцент на специализированные блоки (RT-ядра, Тензорные ядра).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Модульный дизайн (чиплеты), акцент на "сырую" вычислительную мощность.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extLst>
                  <a:ext uri="{0D108BD9-81ED-4DB2-BD59-A6C34878D82A}">
                    <a16:rowId xmlns:a16="http://schemas.microsoft.com/office/drawing/2014/main" val="4188079817"/>
                  </a:ext>
                </a:extLst>
              </a:tr>
              <a:tr h="831308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Ключевые технологии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DLSS, RTX Ray Tracing, NVENC, CUDA.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FSR, Ray Accelerators, Smart Access Memory, </a:t>
                      </a:r>
                      <a:r>
                        <a:rPr lang="ru-RU" sz="900">
                          <a:effectLst/>
                        </a:rPr>
                        <a:t>открытые стандарты</a:t>
                      </a:r>
                      <a:r>
                        <a:rPr lang="en-US" sz="900">
                          <a:effectLst/>
                        </a:rPr>
                        <a:t>.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extLst>
                  <a:ext uri="{0D108BD9-81ED-4DB2-BD59-A6C34878D82A}">
                    <a16:rowId xmlns:a16="http://schemas.microsoft.com/office/drawing/2014/main" val="587433940"/>
                  </a:ext>
                </a:extLst>
              </a:tr>
              <a:tr h="1013797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Производительность в играх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Лидерство в играх с трассировкой лучей и с DLSS. Более стабильный FPS.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Часто лучшее соотношение цена/производительность в растеризованной графике.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extLst>
                  <a:ext uri="{0D108BD9-81ED-4DB2-BD59-A6C34878D82A}">
                    <a16:rowId xmlns:a16="http://schemas.microsoft.com/office/drawing/2014/main" val="3423908354"/>
                  </a:ext>
                </a:extLst>
              </a:tr>
              <a:tr h="831308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Профессиональные задачи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Подавляющее преимущество благодаря экосистеме CUDA и оптимизированным драйверам (Quadro/Tesla).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Конкурентоспособные решения (Radeon Pro), особенно в отдельных приложениях.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extLst>
                  <a:ext uri="{0D108BD9-81ED-4DB2-BD59-A6C34878D82A}">
                    <a16:rowId xmlns:a16="http://schemas.microsoft.com/office/drawing/2014/main" val="2840973574"/>
                  </a:ext>
                </a:extLst>
              </a:tr>
              <a:tr h="831308"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Энергоэффективность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Высокая в последних поколениях (архитектура Ada Lovelace).</a:t>
                      </a:r>
                      <a:endParaRPr lang="ru-RU" sz="80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Умеренная, традиционно сильны в "производительности на ватт".</a:t>
                      </a:r>
                      <a:endParaRPr lang="ru-RU" sz="800" dirty="0">
                        <a:effectLst/>
                        <a:latin typeface="Aptos"/>
                        <a:ea typeface="Aptos"/>
                        <a:cs typeface="Times New Roman" panose="02020603050405020304" pitchFamily="18" charset="0"/>
                      </a:endParaRPr>
                    </a:p>
                  </a:txBody>
                  <a:tcPr marL="50871" marR="50871" marT="50871" marB="50871" anchor="ctr"/>
                </a:tc>
                <a:extLst>
                  <a:ext uri="{0D108BD9-81ED-4DB2-BD59-A6C34878D82A}">
                    <a16:rowId xmlns:a16="http://schemas.microsoft.com/office/drawing/2014/main" val="1473356429"/>
                  </a:ext>
                </a:extLst>
              </a:tr>
            </a:tbl>
          </a:graphicData>
        </a:graphic>
      </p:graphicFrame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AD8DE927-8094-4A7C-9219-D3B7F6C75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0" y="2453482"/>
            <a:ext cx="2462530" cy="15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32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D6868-6845-4A07-98DD-DC9AA3A9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100" y="123825"/>
            <a:ext cx="12522200" cy="549275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Condensed" panose="020B0502040204020203" pitchFamily="34" charset="0"/>
              </a:rPr>
              <a:t>Применение видеокарт в современных задачах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E6FE7F97-4D41-442A-A2F0-0B975BE6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99" y="4286250"/>
            <a:ext cx="4229101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icture background">
            <a:extLst>
              <a:ext uri="{FF2B5EF4-FFF2-40B4-BE49-F238E27FC236}">
                <a16:creationId xmlns:a16="http://schemas.microsoft.com/office/drawing/2014/main" id="{A2ACD819-FA22-48A2-8C7D-9915B353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14949" y="4286250"/>
            <a:ext cx="433684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icture background">
            <a:extLst>
              <a:ext uri="{FF2B5EF4-FFF2-40B4-BE49-F238E27FC236}">
                <a16:creationId xmlns:a16="http://schemas.microsoft.com/office/drawing/2014/main" id="{F4649E33-30AA-41C7-B08C-2F17FAF5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98" y="1428750"/>
            <a:ext cx="422910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icture background">
            <a:extLst>
              <a:ext uri="{FF2B5EF4-FFF2-40B4-BE49-F238E27FC236}">
                <a16:creationId xmlns:a16="http://schemas.microsoft.com/office/drawing/2014/main" id="{0627E68B-0AA9-4440-993F-CD3318EE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" y="4286250"/>
            <a:ext cx="370275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Picture background">
            <a:extLst>
              <a:ext uri="{FF2B5EF4-FFF2-40B4-BE49-F238E27FC236}">
                <a16:creationId xmlns:a16="http://schemas.microsoft.com/office/drawing/2014/main" id="{6C2E3A7D-7939-4BFE-B708-5F5B96C45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" y="1428750"/>
            <a:ext cx="370275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9EE0A-0673-482F-8833-806283CC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latin typeface="Bahnschrift Condensed" panose="020B0502040204020203" pitchFamily="34" charset="0"/>
              </a:rPr>
              <a:t>Будущее видеокарт тренды и прогнозы</a:t>
            </a:r>
            <a:r>
              <a:rPr lang="en-US" sz="6000" b="1" dirty="0">
                <a:latin typeface="Bahnschrift Condensed" panose="020B0502040204020203" pitchFamily="34" charset="0"/>
              </a:rPr>
              <a:t>:</a:t>
            </a:r>
            <a:endParaRPr lang="ru-RU" sz="6000" dirty="0">
              <a:latin typeface="Bahnschrift Condensed" panose="020B0502040204020203" pitchFamily="34" charset="0"/>
            </a:endParaRPr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0AC840D5-6150-48A6-9002-FC11DCC4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352" y="4102100"/>
            <a:ext cx="4456648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icture background">
            <a:extLst>
              <a:ext uri="{FF2B5EF4-FFF2-40B4-BE49-F238E27FC236}">
                <a16:creationId xmlns:a16="http://schemas.microsoft.com/office/drawing/2014/main" id="{8636B3C8-17EE-4124-AAD2-7CFC4CB01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4154487"/>
            <a:ext cx="3709451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A971E299-4536-4B44-B736-F1EFF663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54487"/>
            <a:ext cx="4025898" cy="27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icture background">
            <a:extLst>
              <a:ext uri="{FF2B5EF4-FFF2-40B4-BE49-F238E27FC236}">
                <a16:creationId xmlns:a16="http://schemas.microsoft.com/office/drawing/2014/main" id="{B0D0117A-16D6-43E7-8F6D-F689653C8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883" y="1590472"/>
            <a:ext cx="4465117" cy="251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icture background">
            <a:extLst>
              <a:ext uri="{FF2B5EF4-FFF2-40B4-BE49-F238E27FC236}">
                <a16:creationId xmlns:a16="http://schemas.microsoft.com/office/drawing/2014/main" id="{A701458D-5CA0-4242-AA2A-B168EF9C1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90472"/>
            <a:ext cx="4558249" cy="256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0019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174</Words>
  <Application>Microsoft Office PowerPoint</Application>
  <PresentationFormat>Широкоэкранный</PresentationFormat>
  <Paragraphs>29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Aptos</vt:lpstr>
      <vt:lpstr>Arial</vt:lpstr>
      <vt:lpstr>Bahnschrift Condensed</vt:lpstr>
      <vt:lpstr>Calibri</vt:lpstr>
      <vt:lpstr>Calibri Light</vt:lpstr>
      <vt:lpstr>Тема Office</vt:lpstr>
      <vt:lpstr>Эволюция видеокарт:</vt:lpstr>
      <vt:lpstr>Что такое видеокарта?</vt:lpstr>
      <vt:lpstr>Типы видеокарт:</vt:lpstr>
      <vt:lpstr>Ключевые компоненты современной видеокарты: </vt:lpstr>
      <vt:lpstr>Как работает видеокарта:</vt:lpstr>
      <vt:lpstr>Исторические этапы эволюции видеокарт:</vt:lpstr>
      <vt:lpstr>Современный ландшафт и сравнение производителей</vt:lpstr>
      <vt:lpstr>Применение видеокарт в современных задачах</vt:lpstr>
      <vt:lpstr>Будущее видеокарт тренды и прогнозы:</vt:lpstr>
      <vt:lpstr>Как выбрать видеокарту: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Эволюция видеокарт</dc:title>
  <dc:creator>Никита Бакшилов</dc:creator>
  <cp:lastModifiedBy>Никита Бакшилов</cp:lastModifiedBy>
  <cp:revision>14</cp:revision>
  <dcterms:created xsi:type="dcterms:W3CDTF">2025-11-19T07:34:31Z</dcterms:created>
  <dcterms:modified xsi:type="dcterms:W3CDTF">2025-11-19T08:21:53Z</dcterms:modified>
</cp:coreProperties>
</file>